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1" r:id="rId6"/>
    <p:sldId id="261" r:id="rId7"/>
    <p:sldId id="264" r:id="rId8"/>
    <p:sldId id="272" r:id="rId9"/>
    <p:sldId id="265" r:id="rId10"/>
    <p:sldId id="273" r:id="rId11"/>
    <p:sldId id="266" r:id="rId12"/>
    <p:sldId id="274" r:id="rId13"/>
    <p:sldId id="267" r:id="rId14"/>
    <p:sldId id="262" r:id="rId15"/>
    <p:sldId id="268" r:id="rId16"/>
    <p:sldId id="269" r:id="rId17"/>
    <p:sldId id="270" r:id="rId18"/>
    <p:sldId id="26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17-04-11T07:50:49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17502 16669,'-20'0,"0"0,1-20,19 0,-20-20,20 1,0-1,0 0,0 20,0-39,0-40,0-20,0 39,0 21,20 19,-1 0,1 1,40 19,-1 0,41-20,39 20,19 20,1 0,20 0,39-39,0 19,-19 20,39 0,-40 0,-39 0,-40 0,-20 40,-39-21,-21 1,21 0,-20 40,-1-1,-19-19,20 39,0-19,-1-21,-39-19,0 20,20 20,-20-21,0 1,0-20,-20 19,-19 61,-1-80,0 19,-59 1,39 0,1-1,-20 1,19 0,-19-40,19 0,-19 0,-1 0,-19-20,40 20,-21-40,21 20,-60 0,19-19,-19 39,40-40,0 40,19 0,-19 0,-21 0,61 0,-1 0,0 0,40 0,-19 0,-1 0,20-20,-20 20,0-20,0 20,-19-19,19 19,-20 0,20 0,-20 0,1 19,19-19,-20 0,20 0,-19 0,19 0,20 0,-40 0,40 0,-20 0,20 0</inkml:trace>
  <inkml:trace contextRef="#ctx0" brushRef="#br0" timeOffset="2421.875">22285 14010,'19'-60,"-19"40,0 0,0 20,20 0,-20-19,0-1,20 20,40-20,-1 0,20-20,-39 21,40-21,19 0,-20 40,20 0,20-20,-59 20,0 0,-1 0,-19 0,-1 0,1 0,-20 0,20 20,-1 0,21 0,-1 20,-19-1,0 1,-1-20,21 59,-20-19,-1-40,-19-1,-20 41,20-40,-20 19,0 1,0 0,0 0,0-1,0-19,-60 0,41 0,-61 79,60-79,-39 39,-1-39,1 20,39-40,-40 0,21 0,-1 0,-19 0,-1-40,-39 20,0-39,-60 59,20-20,-20-20,20 40,40 0,0-20,39 20,1 0,59 0,0-39,0 39,0-20,0-40,0 21,0-1,0 20,0 0,0 0,0 1,0 19,0-20,0 0,0 0,0 20,20-20,-20 20,0-20,0 20,0-19,19-1,-19 20,0-20,0 20,20-20,-20 20,0-20,0 0,0 20,0-20,20 20,-20-19,0 19,0-20,0 0,20 20,-20 0,20 0,0-20,0 20,-20 0,19 0,-19-20,20 20,-20 0,20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17-04-11T07:57:01.7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19546 18931,'0'-20,"-40"-20,21 1,-21-21,40 20,-40 21,20-21,1-20,-1 1,0-100,0 60,20-20,20-40,0 20,19-20,-19 60,40-40,-21 60,61 0,-41-1,-19 41,19-21,21 0,-1 1,20 39,20 0,0-19,-19 39,39 0,-40 0,40 0,-60 0,80 99,-80-99,40 59,-59-19,39 0,-59-40,19 20,-19-20,0 0,39 39,-39-19,-1 40,41-21,-21 41,-19-41,0 1,-1 20,1-21,-20 41,20 19,-1 40,60 59,-39-59,-20 0,-40-60,0 1,0-21,-20-39,-20 40,-19-60,-21 19,-59-19,-19 0,-41 0,1 0,-40 20,59-20,0 0,21 0,-21 0,20 0,60 0,-20-20,20-19,19-1,1-19,39 59</inkml:trace>
  <inkml:trace contextRef="#ctx0" brushRef="#br0" timeOffset="1187.5">18792 17085,'0'-19,"-40"19,40-20,-20 0,1 20,19-40,-40 40,40-20,-20 1,0-21,20 40,-20-20,20 0,0 20,-19 0,19-20,0 1,19 19,-19-20,20 20,0-40,0 40,0 0,0-20,19-20,1 40,0-19,-1-1,41 0,-41 20,21-20,-20 20,-1 0,1 0,0-20,-20 20,39 0,-19 0,19 0,1 0,-20 0,-21 0,1 0,-20 0,20 20,-20 0,0 20,0-21,0 1,0 20,-20 0,0-20,1 19,-21 21,-20-21,21-19,-41 20,21-20,-1 39,-39-39,59-20,-19 0,19 0,0 0,1 0,-21-20,40 20,-19-20,-1 1,0 19,-19-20,39 20,0-20,-20-20,40 40,-19-39,19 39</inkml:trace>
  <inkml:trace contextRef="#ctx0" brushRef="#br0" timeOffset="2328.125">16093 18217,'0'-20,"0"-40,0 1,0-1,60-39,-21 20,1-21,0-39,19 20,1 20,-1 40,1-41,-20 41,19-21,40-19,-39 40,0-21,19 21,-20-21,1 21,-1 19,-19 40,20 0,-1 0,21 80,19 19,40 20,-20 0,0 20,-20-40,-39-39,-21 19,1-20,-20-19,-20-20,0 20,0 19,-20 1,-20-1,1 21,-41 39,21 0,-1 0,-19 40,-1-80,21 40,-1-20,-19-19,0-41,39 41,-59-41,39-19,1 40,-21-21,21 1,19-20,-19-20,-1-20,20 20,20 0,-19-40,19 21,20-1,-40 0,40-20</inkml:trace>
  <inkml:trace contextRef="#ctx0" brushRef="#br0" timeOffset="3437.5">16470 17363,'0'0,"0"-20,0 20,0-39,0-1,-20-39,1-40,19 19,-20 1,0 0,-20-20,20 59,1 21,-1-1,0 20,20 0,-40 0,20-19,-19-1,19 0,-20-19,0 19,1-19,19 59,-20-40,20 20,-39 0,19 0,0 1,-19-1,-1 20,-39-40,40-19,19 39,-20 20,21-20,-21 20,21 0,-21 0,-19 0,19 0,-19 0,-1 0,-19 0,0 0,20 0,-21 0,21 0,-40 0,20 0,-1 20,21 19,-40 1,0 0,0 39,-20-39,0 19,0 1,20 19,0-19,40 19,-40-19,59 19,1-39,-1-1,-19 41,59-40,-20 19,0 40,1-59,19 19,20 1,-20 39,0-59,0-20,20 39,0-59,-20 0,20 0,0 20</inkml:trace>
  <inkml:trace contextRef="#ctx0" brushRef="#br0" timeOffset="4109.375">12125 17046,'0'0,"0"20,19 19,1-19,0 20,0 0,0 19,19-19,-19-1,20 1,0 20,-1-21,1-19,-40 0,20 0,-20-20,20 0,0 0,-20 0,19-20,-19 0,20 20,-20-20,20 0,-20 20,20-19,20-21,-1-20,21 1,-1 19,1-39,-40 59,19-20,-39 40,20-20,-20 20,20 0,-20-19</inkml:trace>
  <inkml:trace contextRef="#ctx0" brushRef="#br0" timeOffset="5187.5">11331 18475,'0'-80,"0"40,0 21,0-1,0-20,0 0,39 21,1-1,-20 0,20-40,-20 60,59-79,-59 79,19 0,21 0,19 0,1 0,39 0,-20 20,20 0,40 39,-40-19,0-20,-60 19,1 1,19 0,-19-20,-40-1,39 41,-39-20,20 19,-20-19,19 19,-39-39,0-20,-19 20,19 0,-40 20,20-21,20 1,0 0,-20-20,0 40,0-20,1 0,-21-1,0 1,-19-20,-1 0,-19 0,-20 0,-1 0,-19 0,0 0,20 0,39 0,1 0,19-20,1 20,19-19,-20-21,-19 0,39 20,-20-39,-39 19,-1-59,21 39,19 21,0-1,20 0,1 40,19-39,-40 39,40-20,-20 0,20 0,-20 20,20-20,0 0,0 20,0-19,40-21,-40 20</inkml:trace>
  <inkml:trace contextRef="#ctx0" brushRef="#br0" timeOffset="9562.5">18435 11271,'-20'-20,"20"20,-20-19,20 19,-20 0,0-20,20 0,-19 0,-1-20,0 1,-20-61,20 41,1-20,-21 19,20 0,20 1,-20 39,20 0,-20-19,20 39,0-20,0 0,0 0,0 0,20 0,-20-19,20 19,20 0,-40-20,39 1,-19 19,0 0,20-20,-20 20,19 20,1 0,-20 0,39 0,1 0,-20 0,19 0,-19 0,19 0,-39 0,-20 0,20 0,0 0,20 0,-1 0,1 20,-20 20,19 0,-19-1,0-19,0 20,-20-20,0 0,0 19,0-19,0 0,0 0,0 19,0-19,0 0,0-20,0 20,0-20,0 20,0-20,0 20,-20-1,0 1,20-20,-20 40,1-20,-1 0,0 0,0-1,0 1,-19 20,-1-20,20 19,-20-19,40-20,-20 20,1 0,-1-20,0 20,0 0,-20-20,21 19,-21-19,-20 0,21 0,19 0,0 0,0 0,-39 0,59 0,-20-19,20-1,-20 20,20-20,-20 20,0-20,20 20,0-20</inkml:trace>
  <inkml:trace contextRef="#ctx0" brushRef="#br0" timeOffset="10500">20737 10934,'-40'0,"-79"-60,99 41,-20-21,21 20,-1-20,20 20,-20-19,20-21,0 21,0-1,0-20,0 21,20-21,0 20,-1-39,1 0,40 39,-20-20,19 21,1-1,59-39,-60 39,1 20,19 20,0 0,40 0,-39 0,39 60,-20 19,20-19,0 19,-59-19,-1-21,-39 1,-20 0,0 19,0-19,-20 19,1-19,-21 20,0 19,-19-20,59 1,-60 19,40-39,0 0,-19-20,39-20,-20 19,0-19,-20-39,-39 39,-60-60,-40 1,1-1,-40-19,19 59,21-20,58 40,41 0</inkml:trace>
  <inkml:trace contextRef="#ctx0" brushRef="#br0" timeOffset="10546.875">20181 10636,'-40'0,"21"0</inkml:trace>
  <inkml:trace contextRef="#ctx0" brushRef="#br0" timeOffset="13906.25">17304 16669,'0'-20,"0"0,0 20,0-20,0-39,0 19,20-20,19-19,1-40,19 20,1-20,-20-20,19 20,1-40,-21 40,21 20,-20 19,-20 21,19-21,-39 41,40-1,-20 20,-20-39,0 39,20 0,-20 0,-40 20,20 20,-20-20,1 0,-21 0,-19 0,-40 0,19 0,-19 0,40 0,-20 0,19 0,41 0,-1 0</inkml:trace>
  <inkml:trace contextRef="#ctx0" brushRef="#br0" timeOffset="14328.125">18078 15061,'20'0,"-1"0,1 20,20 20,0 0,39 19,-20 1,1-1,0 1,-41-1,21-19,-20-20,0 0,0 0,-1-20,-19 0,0 0,20 0,-20 0,20 0,0 0,0-20</inkml:trace>
  <inkml:trace contextRef="#ctx0" brushRef="#br0" timeOffset="15234.375">18415 13752,'0'0,"20"0,20 20,-1-20,41 39,39-19,-20 0,20-20,-20 0,-39 0,-21 0,1 0,0-20,-40 0,0 20,0-20,-40 20,20 0,-39 0,19 20,-20 0,1 40,19-1,1-19,-1 19,-20 60,-19-39,59-1,0 1,20-21,0 1,0-21,0-19,0 0,0 20,40-40,-40 20,20-20,-20 19,39-19,21 20,-20 20,19-20,1 19,19-19,-39-20,19 0,-39-20,0 1,0 19,0-40,-20 40,0-20,0 20,20 0,-40-20,0 0,20 1,-20-1,0-20,0 20</inkml:trace>
  <inkml:trace contextRef="#ctx0" brushRef="#br0" timeOffset="15656.25">18475 14327,'19'0,"1"0,0 0,0 0,20 0,-21 0,100 0,1 20,18 0,41-20,-40 0,-60 0,-19 0,-40 0,0 0,-1-20,1 20,-40-20</inkml:trace>
  <inkml:trace contextRef="#ctx0" brushRef="#br0" timeOffset="16671.875">20618 16828,'0'-20,"39"-20,-19 0,0 1,20 19,-1-40,41-39,-21 0,21-60,19 20,-59 0,39 20,-39-40,-1 40,1 0,-20 40,39-40,-39 20,20 59,-20 20,0-20,-20 40,0-19,-20 19,-20 0,-19 0,-61 0,-18 0,-21 0,20 0,-20 0,60 0,-20 0,59 0,41 0,-1 0,40-20,-1 20,1 0,20-20</inkml:trace>
  <inkml:trace contextRef="#ctx0" brushRef="#br0" timeOffset="17296.875">21530 15081,'0'20,"20"-20,-20 20,0-20,0 20,0 0,20-1,-20-19,20 40,0 0,0-20,0 39,-1-19,-19 0,20-21,0 21,-20-20,0 0,20 20,0-1,0-19,-1 20,-19-1,20-39,-20 40,0-40,20-20,-20 0</inkml:trace>
  <inkml:trace contextRef="#ctx0" brushRef="#br0" timeOffset="18609.375">22225 14446,'0'-20,"0"1,0 19,0-20,0 0,0-20,0 1,0 19,0 0,0-20,0 20,0 20,0-20,0 1,-20 19,0-20,0 20,-19 0,-21-20,1 20,-1 0,21 0,-1 0,-20 20,40 0,-19 59,19-19,0-1,0 20,20 1,0 39,0-40,0-19,40-1,39 21,-39-61,20 21,19-20,-20-20,21 0,-1 0,-19 0,19 0,-19-40,-21 20,1-39,0 39,-21-20,1-19,-20 19,0 20,0-19,0 19,0-20,0 20,-20 0,1 20,19-39,-20 39,0-20,20 20,0-20,-20 20,20-20,0 20,0 20,0 40,0-21,0 41,0-21,0 40,40-19,-20-21,19 1,-39-1,20-19,0-40,0 20,0 0,0-20,-1 0,1 0,0 0,0 0,0 0,0 0,-1 0,1 0,-20 0,40 0,-40 0,20 0,-20 0,20 0,0 0,-1-20,-19 0,0 20,-19 0,-1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AAEBD-6D5C-456C-BC9E-F864AC2900FD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26E5-DF45-4AD2-A9A2-BD280F136E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37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利用</a:t>
            </a:r>
            <a:r>
              <a:rPr lang="en-US" altLang="zh-TW" dirty="0" smtClean="0"/>
              <a:t>NER</a:t>
            </a:r>
            <a:r>
              <a:rPr lang="zh-TW" altLang="en-US" dirty="0" smtClean="0"/>
              <a:t>工具處理，但是還是無法完全達到我們想要的結果 因此需要一些處理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626E5-DF45-4AD2-A9A2-BD280F136E4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15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26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7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2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43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49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19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10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7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5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1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47DD-559D-46EA-9486-7DE8C0F8C481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E1AB-E6D2-4D51-90CA-12EDD64809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75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s4jdemo.appspot.com/?mode=s&amp;s1=Eventually,+a+huge+cyclone+hit+the+entrance+of+my+house.&amp;s2=Finally,+a+massive+hurricane+attacked+my+home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Entity and Aspect Extraction for Organizing News Comments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sz="2400" dirty="0" smtClean="0">
                <a:solidFill>
                  <a:schemeClr val="tx1"/>
                </a:solidFill>
              </a:rPr>
              <a:t>Source:CIKM’15</a:t>
            </a:r>
          </a:p>
          <a:p>
            <a:pPr algn="l"/>
            <a:r>
              <a:rPr lang="en-US" altLang="zh-TW" sz="2400" dirty="0" err="1" smtClean="0">
                <a:solidFill>
                  <a:schemeClr val="tx1"/>
                </a:solidFill>
              </a:rPr>
              <a:t>Advisor:Jia-Ling,Koh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2400" dirty="0" err="1" smtClean="0">
                <a:solidFill>
                  <a:schemeClr val="tx1"/>
                </a:solidFill>
              </a:rPr>
              <a:t>Speaker:Chen-Wei,Hsu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2400" dirty="0" smtClean="0">
                <a:solidFill>
                  <a:schemeClr val="tx1"/>
                </a:solidFill>
              </a:rPr>
              <a:t>Date:2017/04/11</a:t>
            </a:r>
          </a:p>
          <a:p>
            <a:pPr algn="l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976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331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ASPECT </a:t>
            </a:r>
            <a:r>
              <a:rPr lang="en-US" altLang="zh-TW" dirty="0" smtClean="0"/>
              <a:t>EXTRACTION</a:t>
            </a:r>
          </a:p>
          <a:p>
            <a:r>
              <a:rPr lang="en-US" altLang="zh-TW" dirty="0"/>
              <a:t>Explicit Aspect </a:t>
            </a:r>
            <a:r>
              <a:rPr lang="en-US" altLang="zh-TW" dirty="0" smtClean="0"/>
              <a:t>Extraction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zh-TW" b="1" dirty="0" smtClean="0"/>
              <a:t>Verb </a:t>
            </a:r>
            <a:r>
              <a:rPr lang="en-US" altLang="zh-TW" b="1" dirty="0"/>
              <a:t>Dependency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65532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5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331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ASPECT </a:t>
            </a:r>
            <a:r>
              <a:rPr lang="en-US" altLang="zh-TW" dirty="0" smtClean="0"/>
              <a:t>EXTRACTION</a:t>
            </a:r>
          </a:p>
          <a:p>
            <a:r>
              <a:rPr lang="en-US" altLang="zh-TW" dirty="0" smtClean="0"/>
              <a:t>Implicit </a:t>
            </a:r>
            <a:r>
              <a:rPr lang="en-US" altLang="zh-TW" dirty="0"/>
              <a:t>Aspect </a:t>
            </a:r>
            <a:r>
              <a:rPr lang="en-US" altLang="zh-TW" dirty="0" smtClean="0"/>
              <a:t>Extraction</a:t>
            </a:r>
          </a:p>
          <a:p>
            <a:r>
              <a:rPr lang="en-US" altLang="zh-TW" i="1" dirty="0"/>
              <a:t>Adjective-to-aspect </a:t>
            </a:r>
            <a:r>
              <a:rPr lang="en-US" altLang="zh-TW" i="1" dirty="0" smtClean="0"/>
              <a:t>Mapping</a:t>
            </a:r>
          </a:p>
          <a:p>
            <a:pPr marL="514350" indent="-514350">
              <a:buFont typeface="+mj-lt"/>
              <a:buAutoNum type="arabicPeriod"/>
            </a:pPr>
            <a:endParaRPr lang="en-US" altLang="zh-TW" b="1" i="1" dirty="0"/>
          </a:p>
          <a:p>
            <a:pPr marL="514350" indent="-514350">
              <a:buFont typeface="+mj-lt"/>
              <a:buAutoNum type="arabicPeriod"/>
            </a:pPr>
            <a:endParaRPr lang="en-US" altLang="zh-TW" b="1" i="1" dirty="0" smtClean="0"/>
          </a:p>
          <a:p>
            <a:r>
              <a:rPr lang="en-US" altLang="zh-TW" sz="2400" dirty="0" smtClean="0"/>
              <a:t>Aspect:  employer , </a:t>
            </a:r>
            <a:r>
              <a:rPr lang="en-US" altLang="zh-TW" sz="2400" dirty="0"/>
              <a:t>back </a:t>
            </a:r>
            <a:r>
              <a:rPr lang="en-US" altLang="zh-TW" sz="2400" dirty="0" smtClean="0"/>
              <a:t>office , </a:t>
            </a:r>
            <a:r>
              <a:rPr lang="en-US" altLang="zh-TW" sz="2400" dirty="0"/>
              <a:t>call </a:t>
            </a:r>
            <a:r>
              <a:rPr lang="en-US" altLang="zh-TW" sz="2400" dirty="0" err="1" smtClean="0"/>
              <a:t>centre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operation</a:t>
            </a:r>
            <a:endParaRPr lang="en-US" altLang="zh-TW" sz="2400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05125"/>
            <a:ext cx="68770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182441" y="2905125"/>
            <a:ext cx="720080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59632" y="2905125"/>
            <a:ext cx="720080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9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Implicit Aspect Extraction</a:t>
            </a:r>
          </a:p>
          <a:p>
            <a:r>
              <a:rPr lang="en-US" altLang="zh-TW" i="1" dirty="0" smtClean="0">
                <a:hlinkClick r:id="rId2"/>
              </a:rPr>
              <a:t>Lexical Adjective-to-aspect Mapping</a:t>
            </a:r>
            <a:endParaRPr lang="en-US" altLang="zh-TW" b="1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74416"/>
            <a:ext cx="3095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07198"/>
              </p:ext>
            </p:extLst>
          </p:nvPr>
        </p:nvGraphicFramePr>
        <p:xfrm>
          <a:off x="807342" y="3319497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similar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TW" dirty="0" smtClean="0"/>
                        <a:t>big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large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huge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great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右大括弧 4"/>
          <p:cNvSpPr/>
          <p:nvPr/>
        </p:nvSpPr>
        <p:spPr>
          <a:xfrm>
            <a:off x="6969372" y="3789040"/>
            <a:ext cx="576064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668344" y="403642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wordnet</a:t>
            </a:r>
            <a:endParaRPr lang="zh-TW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3" y="5733256"/>
            <a:ext cx="5648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9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331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/>
              <a:t>ASPECT </a:t>
            </a:r>
            <a:r>
              <a:rPr lang="en-US" altLang="zh-TW" dirty="0" smtClean="0"/>
              <a:t>EXTRACTION</a:t>
            </a:r>
          </a:p>
          <a:p>
            <a:r>
              <a:rPr lang="en-US" altLang="zh-TW" dirty="0" smtClean="0"/>
              <a:t>Semi-implicit </a:t>
            </a:r>
            <a:r>
              <a:rPr lang="en-US" altLang="zh-TW" dirty="0"/>
              <a:t>Aspect </a:t>
            </a:r>
            <a:r>
              <a:rPr lang="en-US" altLang="zh-TW" dirty="0" smtClean="0"/>
              <a:t>Extraction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sz="2800" dirty="0"/>
              <a:t>if an entity (1) has a </a:t>
            </a:r>
            <a:r>
              <a:rPr lang="en-US" altLang="zh-TW" sz="2800" dirty="0" smtClean="0"/>
              <a:t>dependency </a:t>
            </a:r>
            <a:r>
              <a:rPr lang="en-US" altLang="zh-TW" sz="2800" dirty="0"/>
              <a:t>to a verb and (2) the verb is not related to an </a:t>
            </a:r>
            <a:r>
              <a:rPr lang="en-US" altLang="zh-TW" sz="2800" dirty="0" smtClean="0"/>
              <a:t>explicit or </a:t>
            </a:r>
            <a:r>
              <a:rPr lang="en-US" altLang="zh-TW" sz="2800" dirty="0"/>
              <a:t>implicit aspect, then we </a:t>
            </a:r>
            <a:r>
              <a:rPr lang="en-US" altLang="zh-TW" sz="2800" dirty="0">
                <a:solidFill>
                  <a:srgbClr val="FF0000"/>
                </a:solidFill>
              </a:rPr>
              <a:t>convert the verb to a noun </a:t>
            </a:r>
            <a:r>
              <a:rPr lang="en-US" altLang="zh-TW" sz="2800" dirty="0" smtClean="0">
                <a:solidFill>
                  <a:srgbClr val="FF0000"/>
                </a:solidFill>
              </a:rPr>
              <a:t>and use </a:t>
            </a:r>
            <a:r>
              <a:rPr lang="en-US" altLang="zh-TW" sz="2800" dirty="0">
                <a:solidFill>
                  <a:srgbClr val="FF0000"/>
                </a:solidFill>
              </a:rPr>
              <a:t>it as an aspect for the </a:t>
            </a:r>
            <a:r>
              <a:rPr lang="en-US" altLang="zh-TW" sz="2800" dirty="0" smtClean="0">
                <a:solidFill>
                  <a:srgbClr val="FF0000"/>
                </a:solidFill>
              </a:rPr>
              <a:t>entity</a:t>
            </a:r>
            <a:r>
              <a:rPr lang="en-US" altLang="zh-TW" sz="2800" dirty="0" smtClean="0"/>
              <a:t>.</a:t>
            </a:r>
            <a:r>
              <a:rPr lang="en-US" altLang="zh-TW" sz="2800" dirty="0"/>
              <a:t> The same thing applies </a:t>
            </a:r>
            <a:r>
              <a:rPr lang="en-US" altLang="zh-TW" sz="2800" dirty="0" smtClean="0"/>
              <a:t>for </a:t>
            </a:r>
            <a:r>
              <a:rPr lang="en-US" altLang="zh-TW" sz="2800" dirty="0" smtClean="0">
                <a:solidFill>
                  <a:srgbClr val="FF0000"/>
                </a:solidFill>
              </a:rPr>
              <a:t>adjectives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6791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115616" y="3049352"/>
            <a:ext cx="720080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699792" y="3049352"/>
            <a:ext cx="720080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85359"/>
              </p:ext>
            </p:extLst>
          </p:nvPr>
        </p:nvGraphicFramePr>
        <p:xfrm>
          <a:off x="3743400" y="3175366"/>
          <a:ext cx="54006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2700300"/>
              </a:tblGrid>
              <a:tr h="1390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Entity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aspect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Scots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honest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Scots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Honesty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4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Experiment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Dataset</a:t>
            </a:r>
          </a:p>
          <a:p>
            <a:r>
              <a:rPr lang="en-US" altLang="zh-TW" dirty="0"/>
              <a:t>10 </a:t>
            </a:r>
            <a:r>
              <a:rPr lang="en-US" altLang="zh-TW" dirty="0" smtClean="0"/>
              <a:t>different news articles </a:t>
            </a:r>
            <a:r>
              <a:rPr lang="en-US" altLang="zh-TW" dirty="0"/>
              <a:t>from the Al Jazeera and CNN </a:t>
            </a:r>
            <a:r>
              <a:rPr lang="en-US" altLang="zh-TW" dirty="0" smtClean="0"/>
              <a:t>websites</a:t>
            </a:r>
          </a:p>
          <a:p>
            <a:r>
              <a:rPr lang="en-US" altLang="zh-TW" dirty="0"/>
              <a:t>selected the 100 longest </a:t>
            </a:r>
            <a:r>
              <a:rPr lang="en-US" altLang="zh-TW" dirty="0" smtClean="0"/>
              <a:t>comments</a:t>
            </a:r>
          </a:p>
          <a:p>
            <a:r>
              <a:rPr lang="en-US" altLang="zh-TW" dirty="0"/>
              <a:t>three </a:t>
            </a:r>
            <a:r>
              <a:rPr lang="en-US" altLang="zh-TW" dirty="0" smtClean="0"/>
              <a:t>different </a:t>
            </a:r>
            <a:r>
              <a:rPr lang="en-US" altLang="zh-TW" dirty="0"/>
              <a:t>categories: </a:t>
            </a:r>
            <a:r>
              <a:rPr lang="en-US" altLang="zh-TW" i="1" dirty="0"/>
              <a:t>Politics</a:t>
            </a:r>
            <a:r>
              <a:rPr lang="en-US" altLang="zh-TW" dirty="0"/>
              <a:t>, </a:t>
            </a:r>
            <a:r>
              <a:rPr lang="en-US" altLang="zh-TW" i="1" dirty="0" err="1" smtClean="0"/>
              <a:t>Sport</a:t>
            </a:r>
            <a:r>
              <a:rPr lang="en-US" altLang="zh-TW" dirty="0" err="1" smtClean="0"/>
              <a:t>,and</a:t>
            </a:r>
            <a:r>
              <a:rPr lang="en-US" altLang="zh-TW" dirty="0" smtClean="0"/>
              <a:t> </a:t>
            </a:r>
            <a:r>
              <a:rPr lang="en-US" altLang="zh-TW" i="1" dirty="0"/>
              <a:t>Techs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11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4438650"/>
            <a:ext cx="49244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39752"/>
            <a:ext cx="76866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2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229600" cy="204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46" y="2996952"/>
            <a:ext cx="8208912" cy="372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872581"/>
            <a:ext cx="76009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1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Conclusion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a new approach for </a:t>
            </a:r>
            <a:r>
              <a:rPr lang="en-US" altLang="zh-TW" sz="2400" dirty="0" smtClean="0"/>
              <a:t>entity </a:t>
            </a:r>
            <a:r>
              <a:rPr lang="en-US" altLang="zh-TW" sz="2400" dirty="0"/>
              <a:t>and aspect extraction from user </a:t>
            </a:r>
            <a:r>
              <a:rPr lang="en-US" altLang="zh-TW" sz="2400" dirty="0" smtClean="0"/>
              <a:t>comments</a:t>
            </a:r>
          </a:p>
          <a:p>
            <a:r>
              <a:rPr lang="en-US" altLang="zh-TW" sz="2400" dirty="0" smtClean="0"/>
              <a:t>In </a:t>
            </a:r>
            <a:r>
              <a:rPr lang="en-US" altLang="zh-TW" sz="2400" dirty="0" err="1" smtClean="0"/>
              <a:t>futurework</a:t>
            </a:r>
            <a:r>
              <a:rPr lang="en-US" altLang="zh-TW" sz="2400" dirty="0" smtClean="0"/>
              <a:t>, we aim at testing our approaches on larger datasets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68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Intorduction</a:t>
            </a:r>
            <a:endParaRPr lang="en-US" altLang="zh-TW" dirty="0" smtClean="0"/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91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altLang="zh-TW" dirty="0" smtClean="0"/>
              <a:t>Motivation</a:t>
            </a:r>
          </a:p>
          <a:p>
            <a:pPr marL="114300" indent="0">
              <a:buNone/>
            </a:pPr>
            <a:r>
              <a:rPr lang="en-US" altLang="zh-TW" sz="2400" dirty="0" smtClean="0"/>
              <a:t>News </a:t>
            </a:r>
            <a:r>
              <a:rPr lang="en-US" altLang="zh-TW" sz="2400" dirty="0"/>
              <a:t>websites give their users the opportunity to </a:t>
            </a:r>
            <a:r>
              <a:rPr lang="en-US" altLang="zh-TW" sz="2400" dirty="0" smtClean="0"/>
              <a:t>participate </a:t>
            </a:r>
            <a:r>
              <a:rPr lang="en-US" altLang="zh-TW" sz="2400" dirty="0"/>
              <a:t>in discussions about published articles, by writing </a:t>
            </a:r>
            <a:r>
              <a:rPr lang="en-US" altLang="zh-TW" sz="2400" dirty="0" smtClean="0"/>
              <a:t>comments</a:t>
            </a:r>
            <a:r>
              <a:rPr lang="en-US" altLang="zh-TW" sz="2400" dirty="0"/>
              <a:t>. Typically, these </a:t>
            </a:r>
            <a:r>
              <a:rPr lang="en-US" altLang="zh-TW" sz="2400" dirty="0">
                <a:solidFill>
                  <a:srgbClr val="FF0000"/>
                </a:solidFill>
              </a:rPr>
              <a:t>comments are unstructured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making it </a:t>
            </a:r>
            <a:r>
              <a:rPr lang="en-US" altLang="zh-TW" sz="2400" dirty="0"/>
              <a:t>hard to understand the </a:t>
            </a:r>
            <a:r>
              <a:rPr lang="en-US" altLang="zh-TW" sz="2400" dirty="0" smtClean="0"/>
              <a:t>flow </a:t>
            </a:r>
            <a:r>
              <a:rPr lang="en-US" altLang="zh-TW" sz="2400" dirty="0"/>
              <a:t>of user </a:t>
            </a:r>
            <a:r>
              <a:rPr lang="en-US" altLang="zh-TW" sz="2400" dirty="0" smtClean="0"/>
              <a:t>discussions</a:t>
            </a:r>
            <a:endParaRPr lang="zh-TW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3"/>
            <a:ext cx="3419872" cy="35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5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Goal</a:t>
            </a:r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2400" dirty="0"/>
              <a:t>we propose an approach for </a:t>
            </a:r>
            <a:r>
              <a:rPr lang="en-US" altLang="zh-TW" sz="2400" dirty="0">
                <a:solidFill>
                  <a:srgbClr val="FF0000"/>
                </a:solidFill>
              </a:rPr>
              <a:t>entity and </a:t>
            </a:r>
            <a:r>
              <a:rPr lang="en-US" altLang="zh-TW" sz="2400" dirty="0" smtClean="0">
                <a:solidFill>
                  <a:srgbClr val="FF0000"/>
                </a:solidFill>
              </a:rPr>
              <a:t>aspect </a:t>
            </a:r>
            <a:r>
              <a:rPr lang="en-US" altLang="zh-TW" sz="2400" dirty="0">
                <a:solidFill>
                  <a:srgbClr val="FF0000"/>
                </a:solidFill>
              </a:rPr>
              <a:t>extraction </a:t>
            </a:r>
            <a:r>
              <a:rPr lang="en-US" altLang="zh-TW" sz="2400" dirty="0"/>
              <a:t>from </a:t>
            </a:r>
            <a:r>
              <a:rPr lang="en-US" altLang="zh-TW" sz="2400" dirty="0">
                <a:solidFill>
                  <a:srgbClr val="FF0000"/>
                </a:solidFill>
              </a:rPr>
              <a:t>user comments </a:t>
            </a:r>
            <a:r>
              <a:rPr lang="en-US" altLang="zh-TW" sz="2400" dirty="0"/>
              <a:t>on news media </a:t>
            </a:r>
            <a:r>
              <a:rPr lang="en-US" altLang="zh-TW" sz="2400" dirty="0" smtClean="0"/>
              <a:t>platforms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2400" dirty="0" smtClean="0">
                <a:solidFill>
                  <a:srgbClr val="FF0000"/>
                </a:solidFill>
              </a:rPr>
              <a:t>gain more </a:t>
            </a:r>
            <a:r>
              <a:rPr lang="en-US" altLang="zh-TW" sz="2400" dirty="0">
                <a:solidFill>
                  <a:srgbClr val="FF0000"/>
                </a:solidFill>
              </a:rPr>
              <a:t>insights </a:t>
            </a:r>
            <a:r>
              <a:rPr lang="en-US" altLang="zh-TW" sz="2400" dirty="0"/>
              <a:t>about news </a:t>
            </a:r>
            <a:r>
              <a:rPr lang="en-US" altLang="zh-TW" sz="2400" dirty="0" smtClean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196595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PROBLEM </a:t>
            </a:r>
            <a:r>
              <a:rPr lang="en-US" altLang="zh-TW" dirty="0" smtClean="0"/>
              <a:t>DEFINITION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7765"/>
            <a:ext cx="6762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60043"/>
              </p:ext>
            </p:extLst>
          </p:nvPr>
        </p:nvGraphicFramePr>
        <p:xfrm>
          <a:off x="1379091" y="4365104"/>
          <a:ext cx="6600056" cy="161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028"/>
                <a:gridCol w="3300028"/>
              </a:tblGrid>
              <a:tr h="5388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Entity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Aspect</a:t>
                      </a:r>
                      <a:endParaRPr lang="zh-TW" altLang="en-US" dirty="0"/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Scottish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Independence</a:t>
                      </a:r>
                      <a:endParaRPr lang="zh-TW" altLang="en-US" dirty="0"/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responsibilities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5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Method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Data preprocessing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 smtClean="0"/>
              <a:t>first </a:t>
            </a:r>
            <a:r>
              <a:rPr lang="en-US" altLang="zh-TW" sz="2400" dirty="0"/>
              <a:t>to </a:t>
            </a:r>
            <a:r>
              <a:rPr lang="en-US" altLang="zh-TW" sz="2400" dirty="0" smtClean="0">
                <a:solidFill>
                  <a:srgbClr val="FF0000"/>
                </a:solidFill>
              </a:rPr>
              <a:t>filter the outcome </a:t>
            </a:r>
            <a:r>
              <a:rPr lang="en-US" altLang="zh-TW" sz="2400" dirty="0">
                <a:solidFill>
                  <a:srgbClr val="FF0000"/>
                </a:solidFill>
              </a:rPr>
              <a:t>of NER tools </a:t>
            </a:r>
            <a:r>
              <a:rPr lang="en-US" altLang="zh-TW" sz="2400" dirty="0"/>
              <a:t>to have only entities of the types </a:t>
            </a:r>
            <a:r>
              <a:rPr lang="en-US" altLang="zh-TW" sz="2400" dirty="0" smtClean="0"/>
              <a:t>we have </a:t>
            </a:r>
            <a:r>
              <a:rPr lang="en-US" altLang="zh-TW" sz="2400" dirty="0" err="1" smtClean="0"/>
              <a:t>denfined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/>
              <a:t>need </a:t>
            </a:r>
            <a:r>
              <a:rPr lang="en-US" altLang="zh-TW" sz="2400" dirty="0">
                <a:solidFill>
                  <a:srgbClr val="FF0000"/>
                </a:solidFill>
              </a:rPr>
              <a:t>to extract the context of </a:t>
            </a:r>
            <a:r>
              <a:rPr lang="en-US" altLang="zh-TW" sz="2400" dirty="0" smtClean="0">
                <a:solidFill>
                  <a:srgbClr val="FF0000"/>
                </a:solidFill>
              </a:rPr>
              <a:t>each comment </a:t>
            </a:r>
            <a:r>
              <a:rPr lang="en-US" altLang="zh-TW" sz="2400" dirty="0"/>
              <a:t>from its related comments and eventually from </a:t>
            </a:r>
            <a:r>
              <a:rPr lang="en-US" altLang="zh-TW" sz="2400" dirty="0" smtClean="0"/>
              <a:t>the news </a:t>
            </a:r>
            <a:r>
              <a:rPr lang="en-US" altLang="zh-TW" sz="2400" dirty="0"/>
              <a:t>article itself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01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Method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ENTITY </a:t>
            </a:r>
            <a:r>
              <a:rPr lang="en-US" altLang="zh-TW" dirty="0" smtClean="0"/>
              <a:t>EXTRACTION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2400" b="1" dirty="0"/>
              <a:t>Entity </a:t>
            </a:r>
            <a:r>
              <a:rPr lang="en-US" altLang="zh-TW" sz="2400" b="1" dirty="0" smtClean="0"/>
              <a:t>Filtering</a:t>
            </a:r>
          </a:p>
          <a:p>
            <a:pPr lvl="1"/>
            <a:r>
              <a:rPr lang="en-US" altLang="zh-TW" sz="2400" dirty="0" smtClean="0">
                <a:solidFill>
                  <a:srgbClr val="FF0000"/>
                </a:solidFill>
              </a:rPr>
              <a:t>defined </a:t>
            </a:r>
            <a:r>
              <a:rPr lang="en-US" altLang="zh-TW" sz="2400" dirty="0">
                <a:solidFill>
                  <a:srgbClr val="FF0000"/>
                </a:solidFill>
              </a:rPr>
              <a:t>an entity</a:t>
            </a:r>
            <a:r>
              <a:rPr lang="en-US" altLang="zh-TW" sz="2400" dirty="0"/>
              <a:t> to be either a person, an </a:t>
            </a:r>
            <a:r>
              <a:rPr lang="en-US" altLang="zh-TW" sz="2400" dirty="0" err="1" smtClean="0"/>
              <a:t>organisation</a:t>
            </a:r>
            <a:r>
              <a:rPr lang="en-US" altLang="zh-TW" sz="2400" dirty="0"/>
              <a:t>, a location, or any </a:t>
            </a:r>
            <a:r>
              <a:rPr lang="en-US" altLang="zh-TW" sz="2400" dirty="0" smtClean="0"/>
              <a:t>well-defined </a:t>
            </a:r>
            <a:r>
              <a:rPr lang="en-US" altLang="zh-TW" sz="2400" dirty="0"/>
              <a:t>concept such </a:t>
            </a:r>
            <a:r>
              <a:rPr lang="en-US" altLang="zh-TW" sz="2400" dirty="0" smtClean="0"/>
              <a:t>as  languages</a:t>
            </a:r>
          </a:p>
          <a:p>
            <a:pPr lvl="1"/>
            <a:r>
              <a:rPr lang="en-US" altLang="zh-TW" sz="2400" dirty="0" smtClean="0"/>
              <a:t>exploiting a </a:t>
            </a:r>
            <a:r>
              <a:rPr lang="en-US" altLang="zh-TW" sz="2400" dirty="0" smtClean="0">
                <a:solidFill>
                  <a:srgbClr val="FF0000"/>
                </a:solidFill>
              </a:rPr>
              <a:t>knowledge </a:t>
            </a:r>
            <a:r>
              <a:rPr lang="en-US" altLang="zh-TW" sz="2400" dirty="0">
                <a:solidFill>
                  <a:srgbClr val="FF0000"/>
                </a:solidFill>
              </a:rPr>
              <a:t>base</a:t>
            </a:r>
            <a:r>
              <a:rPr lang="en-US" altLang="zh-TW" sz="2400" dirty="0"/>
              <a:t> to check whether a given noun phrase </a:t>
            </a:r>
            <a:r>
              <a:rPr lang="en-US" altLang="zh-TW" sz="2400" dirty="0" smtClean="0"/>
              <a:t>is an </a:t>
            </a:r>
            <a:r>
              <a:rPr lang="en-US" altLang="zh-TW" sz="2400" dirty="0"/>
              <a:t>entity or </a:t>
            </a:r>
            <a:r>
              <a:rPr lang="en-US" altLang="zh-TW" sz="2400" dirty="0" smtClean="0"/>
              <a:t>not</a:t>
            </a:r>
          </a:p>
          <a:p>
            <a:pPr lvl="1"/>
            <a:endParaRPr lang="en-US" altLang="zh-TW" sz="2400" b="1" dirty="0"/>
          </a:p>
          <a:p>
            <a:pPr lvl="1"/>
            <a:endParaRPr lang="en-US" altLang="zh-TW" sz="24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2400" b="1" dirty="0"/>
              <a:t>Name </a:t>
            </a:r>
            <a:r>
              <a:rPr lang="en-US" altLang="zh-TW" sz="2400" b="1" dirty="0" smtClean="0"/>
              <a:t>Normalization</a:t>
            </a:r>
          </a:p>
          <a:p>
            <a:pPr marL="457200" lvl="1" indent="0">
              <a:buNone/>
            </a:pPr>
            <a:endParaRPr lang="en-US" altLang="zh-TW" sz="2400" b="1" dirty="0" smtClean="0"/>
          </a:p>
          <a:p>
            <a:pPr marL="457200" lvl="1" indent="0">
              <a:buNone/>
            </a:pPr>
            <a:endParaRPr lang="en-US" altLang="zh-TW" sz="24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4932040" y="5661248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United Kingdom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15616" y="5661248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UK</a:t>
            </a:r>
            <a:endParaRPr lang="zh-TW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3635896" y="5847290"/>
            <a:ext cx="720080" cy="13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8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Method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ENTITY EXTRACTION</a:t>
            </a:r>
          </a:p>
          <a:p>
            <a:pPr marL="0" indent="0">
              <a:buNone/>
            </a:pPr>
            <a:r>
              <a:rPr lang="en-US" altLang="zh-TW" sz="2400" b="1" dirty="0" err="1" smtClean="0"/>
              <a:t>Coreference</a:t>
            </a:r>
            <a:r>
              <a:rPr lang="en-US" altLang="zh-TW" sz="2400" b="1" dirty="0" smtClean="0"/>
              <a:t> Resolution</a:t>
            </a:r>
          </a:p>
          <a:p>
            <a:pPr marL="0" indent="0">
              <a:buNone/>
            </a:pPr>
            <a:endParaRPr lang="en-US" altLang="zh-TW" sz="2400" b="1" dirty="0"/>
          </a:p>
          <a:p>
            <a:pPr marL="0" indent="0">
              <a:buNone/>
            </a:pPr>
            <a:endParaRPr lang="en-US" altLang="zh-TW" sz="2400" b="1" dirty="0" smtClean="0"/>
          </a:p>
          <a:p>
            <a:pPr marL="0" indent="0">
              <a:buNone/>
            </a:pPr>
            <a:endParaRPr lang="en-US" altLang="zh-TW" sz="2400" b="1" dirty="0"/>
          </a:p>
          <a:p>
            <a:pPr marL="0" indent="0">
              <a:buNone/>
            </a:pPr>
            <a:endParaRPr lang="en-US" altLang="zh-TW" sz="2400" b="1" dirty="0" smtClean="0"/>
          </a:p>
          <a:p>
            <a:pPr marL="0" indent="0">
              <a:buNone/>
            </a:pPr>
            <a:r>
              <a:rPr lang="en-US" altLang="zh-TW" sz="2400" b="1" dirty="0" smtClean="0"/>
              <a:t>Context-related Entity Search</a:t>
            </a:r>
          </a:p>
          <a:p>
            <a:r>
              <a:rPr lang="en-US" altLang="zh-TW" sz="2000" dirty="0"/>
              <a:t>extracting all explicit entities </a:t>
            </a:r>
            <a:r>
              <a:rPr lang="en-US" altLang="zh-TW" sz="2000" dirty="0" smtClean="0"/>
              <a:t>using a </a:t>
            </a:r>
            <a:r>
              <a:rPr lang="en-US" altLang="zh-TW" sz="2000" dirty="0">
                <a:solidFill>
                  <a:srgbClr val="FF0000"/>
                </a:solidFill>
              </a:rPr>
              <a:t>traditional NER tool </a:t>
            </a:r>
            <a:r>
              <a:rPr lang="en-US" altLang="zh-TW" sz="2000" dirty="0"/>
              <a:t>and the </a:t>
            </a:r>
            <a:r>
              <a:rPr lang="en-US" altLang="zh-TW" sz="2000" dirty="0">
                <a:solidFill>
                  <a:srgbClr val="FF0000"/>
                </a:solidFill>
              </a:rPr>
              <a:t>name normalization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technique</a:t>
            </a:r>
            <a:endParaRPr lang="en-US" altLang="zh-TW" sz="2000" b="1" dirty="0" smtClean="0"/>
          </a:p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73" y="2016844"/>
            <a:ext cx="489654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25143"/>
            <a:ext cx="4896544" cy="204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筆跡 3"/>
              <p14:cNvContentPartPr/>
              <p14:nvPr/>
            </p14:nvContentPartPr>
            <p14:xfrm>
              <a:off x="6272280" y="4921920"/>
              <a:ext cx="2322000" cy="1129320"/>
            </p14:xfrm>
          </p:contentPart>
        </mc:Choice>
        <mc:Fallback>
          <p:pic>
            <p:nvPicPr>
              <p:cNvPr id="4" name="筆跡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62920" y="4912560"/>
                <a:ext cx="2340720" cy="114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46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331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ASPECT </a:t>
            </a:r>
            <a:r>
              <a:rPr lang="en-US" altLang="zh-TW" dirty="0" smtClean="0"/>
              <a:t>EXTRACTION</a:t>
            </a:r>
          </a:p>
          <a:p>
            <a:r>
              <a:rPr lang="en-US" altLang="zh-TW" dirty="0"/>
              <a:t>Explicit Aspect </a:t>
            </a:r>
            <a:r>
              <a:rPr lang="en-US" altLang="zh-TW" dirty="0" smtClean="0"/>
              <a:t>Extraction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/>
              <a:t>Prepositional </a:t>
            </a:r>
            <a:r>
              <a:rPr lang="en-US" altLang="zh-TW" b="1" dirty="0" smtClean="0"/>
              <a:t>Dependency</a:t>
            </a:r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/>
              <a:t>Possessive Dependency</a:t>
            </a:r>
          </a:p>
          <a:p>
            <a:pPr marL="514350" indent="-514350">
              <a:buFont typeface="+mj-lt"/>
              <a:buAutoNum type="arabicPeriod"/>
            </a:pPr>
            <a:endParaRPr lang="en-US" altLang="zh-TW" b="1" dirty="0"/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/>
          </a:p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7543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43" y="5026893"/>
            <a:ext cx="70294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筆跡 3"/>
              <p14:cNvContentPartPr/>
              <p14:nvPr/>
            </p14:nvContentPartPr>
            <p14:xfrm>
              <a:off x="4057560" y="3557520"/>
              <a:ext cx="4200840" cy="3300840"/>
            </p14:xfrm>
          </p:contentPart>
        </mc:Choice>
        <mc:Fallback>
          <p:pic>
            <p:nvPicPr>
              <p:cNvPr id="4" name="筆跡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48200" y="3548160"/>
                <a:ext cx="4219560" cy="331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55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382</Words>
  <Application>Microsoft Office PowerPoint</Application>
  <PresentationFormat>如螢幕大小 (4:3)</PresentationFormat>
  <Paragraphs>111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Entity and Aspect Extraction for Organizing News Comments</vt:lpstr>
      <vt:lpstr>Outline</vt:lpstr>
      <vt:lpstr>Introduction</vt:lpstr>
      <vt:lpstr>Introduction</vt:lpstr>
      <vt:lpstr>Introduction</vt:lpstr>
      <vt:lpstr>Method </vt:lpstr>
      <vt:lpstr>Method </vt:lpstr>
      <vt:lpstr>Method </vt:lpstr>
      <vt:lpstr>Method</vt:lpstr>
      <vt:lpstr>Method</vt:lpstr>
      <vt:lpstr>Method</vt:lpstr>
      <vt:lpstr>Method</vt:lpstr>
      <vt:lpstr>Method</vt:lpstr>
      <vt:lpstr>Experiment </vt:lpstr>
      <vt:lpstr>Experiment</vt:lpstr>
      <vt:lpstr>Experiment</vt:lpstr>
      <vt:lpstr>Experiment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and Aspect Extraction for Organizing News Comments</dc:title>
  <dc:creator>user</dc:creator>
  <cp:lastModifiedBy>SkyUN.Org</cp:lastModifiedBy>
  <cp:revision>45</cp:revision>
  <dcterms:created xsi:type="dcterms:W3CDTF">2017-04-10T08:02:44Z</dcterms:created>
  <dcterms:modified xsi:type="dcterms:W3CDTF">2017-04-11T09:08:40Z</dcterms:modified>
</cp:coreProperties>
</file>